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3" r:id="rId4"/>
    <p:sldId id="258" r:id="rId5"/>
    <p:sldId id="261" r:id="rId6"/>
    <p:sldId id="278" r:id="rId7"/>
    <p:sldId id="279" r:id="rId8"/>
    <p:sldId id="280" r:id="rId9"/>
    <p:sldId id="281" r:id="rId10"/>
    <p:sldId id="262" r:id="rId11"/>
    <p:sldId id="263" r:id="rId12"/>
    <p:sldId id="264" r:id="rId13"/>
    <p:sldId id="282" r:id="rId14"/>
    <p:sldId id="266" r:id="rId15"/>
    <p:sldId id="267" r:id="rId16"/>
    <p:sldId id="268" r:id="rId17"/>
    <p:sldId id="269" r:id="rId18"/>
    <p:sldId id="270" r:id="rId19"/>
    <p:sldId id="277" r:id="rId20"/>
  </p:sldIdLst>
  <p:sldSz cx="12188825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95" autoAdjust="0"/>
  </p:normalViewPr>
  <p:slideViewPr>
    <p:cSldViewPr snapToGrid="0">
      <p:cViewPr varScale="1">
        <p:scale>
          <a:sx n="120" d="100"/>
          <a:sy n="120" d="100"/>
        </p:scale>
        <p:origin x="18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F0270-25F1-41FA-8ABB-52F743C2FB3E}" type="datetimeFigureOut">
              <a:rPr lang="cs-CZ" smtClean="0"/>
              <a:t>29.09.2024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1336675"/>
            <a:ext cx="64103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DA725-C6A1-4F66-BA8A-E1DE65B2248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68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s1.se/product/gs1-128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s1.se/product/gs1-datamatrix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ec.europa.eu/system/files/2023-10/md_eudamed_roadmap_en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194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29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Mnoho oblastí aplikace - zaměření na COS a CS.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94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Termíny se vztahují k přímému značení ZP pro opakované použití.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113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GMN Globální modelové číslo (</a:t>
            </a:r>
            <a:r>
              <a:rPr lang="cs-CZ" b="1" i="0" dirty="0" err="1">
                <a:solidFill>
                  <a:srgbClr val="000000"/>
                </a:solidFill>
                <a:effectLst/>
                <a:highlight>
                  <a:srgbClr val="D3E3FD"/>
                </a:highlight>
                <a:latin typeface="arial" panose="020B0604020202020204" pitchFamily="34" charset="0"/>
              </a:rPr>
              <a:t>Global</a:t>
            </a:r>
            <a:r>
              <a:rPr lang="cs-CZ" b="1" i="0" dirty="0">
                <a:solidFill>
                  <a:srgbClr val="000000"/>
                </a:solidFill>
                <a:effectLst/>
                <a:highlight>
                  <a:srgbClr val="D3E3FD"/>
                </a:highlight>
                <a:latin typeface="arial" panose="020B0604020202020204" pitchFamily="34" charset="0"/>
              </a:rPr>
              <a:t> Model </a:t>
            </a:r>
            <a:r>
              <a:rPr lang="cs-CZ" b="1" i="0" dirty="0" err="1">
                <a:solidFill>
                  <a:srgbClr val="000000"/>
                </a:solidFill>
                <a:effectLst/>
                <a:highlight>
                  <a:srgbClr val="D3E3FD"/>
                </a:highlight>
                <a:latin typeface="arial" panose="020B0604020202020204" pitchFamily="34" charset="0"/>
              </a:rPr>
              <a:t>Number</a:t>
            </a:r>
            <a:r>
              <a:rPr lang="cs-CZ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)</a:t>
            </a:r>
            <a:endParaRPr lang="cs-CZ" b="1" dirty="0"/>
          </a:p>
          <a:p>
            <a:endParaRPr lang="cs-CZ" dirty="0"/>
          </a:p>
          <a:p>
            <a:r>
              <a:rPr lang="cs-CZ" dirty="0"/>
              <a:t>Základní UDI-DI = </a:t>
            </a:r>
            <a:r>
              <a:rPr lang="cs-CZ" b="1" dirty="0"/>
              <a:t>OZNAČUJE ZÁKLADNÍ VARIANTU PRODUKTU</a:t>
            </a:r>
          </a:p>
          <a:p>
            <a:r>
              <a:rPr lang="cs-CZ" b="0" dirty="0"/>
              <a:t>identifikace modelu produktu, tj. základní varianty/typu</a:t>
            </a:r>
          </a:p>
          <a:p>
            <a:r>
              <a:rPr lang="cs-CZ" b="0" dirty="0"/>
              <a:t>uvádí se v prohlášení o shodě, klinických hodnoceních, certifikátech…</a:t>
            </a:r>
          </a:p>
          <a:p>
            <a:r>
              <a:rPr lang="cs-CZ" b="0" dirty="0"/>
              <a:t>není kódován do datového nosiče, není na produktu</a:t>
            </a:r>
          </a:p>
          <a:p>
            <a:r>
              <a:rPr lang="cs-CZ" b="0" dirty="0"/>
              <a:t>klíčový údaj pro ukládání dat v EUDAMEDU - </a:t>
            </a:r>
            <a:r>
              <a:rPr lang="cs-CZ" b="0" dirty="0" err="1"/>
              <a:t>European</a:t>
            </a:r>
            <a:r>
              <a:rPr lang="cs-CZ" b="0" dirty="0"/>
              <a:t> Databank on </a:t>
            </a:r>
            <a:r>
              <a:rPr lang="cs-CZ" b="0" dirty="0" err="1"/>
              <a:t>Medical</a:t>
            </a:r>
            <a:r>
              <a:rPr lang="cs-CZ" b="0" dirty="0"/>
              <a:t> </a:t>
            </a:r>
            <a:r>
              <a:rPr lang="cs-CZ" b="0" dirty="0" err="1"/>
              <a:t>Devices</a:t>
            </a:r>
            <a:endParaRPr lang="cs-CZ" b="0" dirty="0"/>
          </a:p>
          <a:p>
            <a:r>
              <a:rPr lang="cs-CZ" b="1" dirty="0"/>
              <a:t>POZOR!!!</a:t>
            </a:r>
          </a:p>
          <a:p>
            <a:r>
              <a:rPr lang="cs-CZ" b="1" dirty="0"/>
              <a:t>Základní UDI-DI (GMN) není to samé jako UDI-DI (GTIN)</a:t>
            </a:r>
          </a:p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117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ev. lineární čárový kód</a:t>
            </a:r>
          </a:p>
          <a:p>
            <a:endParaRPr lang="cs-CZ" dirty="0"/>
          </a:p>
          <a:p>
            <a:r>
              <a:rPr lang="cs-CZ" dirty="0"/>
              <a:t>Jedinečný identifikátor se zakóduje do datového nosiče</a:t>
            </a:r>
          </a:p>
          <a:p>
            <a:r>
              <a:rPr lang="cs-CZ" dirty="0"/>
              <a:t>Umožňuje strojové čtení zakódovaných informací</a:t>
            </a:r>
          </a:p>
          <a:p>
            <a:r>
              <a:rPr lang="cs-CZ" b="1" dirty="0"/>
              <a:t>Důležitá je kvalita provedení datového nosiče</a:t>
            </a:r>
          </a:p>
          <a:p>
            <a:r>
              <a:rPr lang="cs-CZ" dirty="0"/>
              <a:t>MDR povoluje různé druhy datových nosičů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60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 je řada numerických nebo alfanumerických znaků, která je vytvořena pomocí globálně uznávaného standardu identifikace a kódování. (např. Systém GS1)</a:t>
            </a:r>
          </a:p>
          <a:p>
            <a:endParaRPr lang="cs-CZ" sz="1200" b="1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UDI-DI (GTIN)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– Unique Device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Identifier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(GTIN) nový název pro EAN,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Global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Trade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Item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Number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základní identifikační klíč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ukládá </a:t>
            </a:r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it-IT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 databáze UDI</a:t>
            </a:r>
            <a:endParaRPr lang="cs-CZ" sz="1600" b="1" spc="-1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1600" spc="-1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Základní UDI-DI  (GMN </a:t>
            </a:r>
            <a:r>
              <a:rPr lang="cs-CZ" sz="1600" b="1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Global</a:t>
            </a:r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Model </a:t>
            </a:r>
            <a:r>
              <a:rPr lang="cs-CZ" sz="1600" b="1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Number</a:t>
            </a:r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) 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 klíčový údaj pro ukládání dat v databázi EUDAMED - </a:t>
            </a:r>
            <a:r>
              <a:rPr lang="cs-CZ" sz="1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Celosvětové číslo modelu</a:t>
            </a:r>
            <a:endParaRPr lang="cs-CZ" sz="1600" spc="-1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1600" spc="-1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UDI-PI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b="1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(AI)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-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spc="-1" dirty="0" err="1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Identifier</a:t>
            </a:r>
            <a:r>
              <a:rPr lang="cs-CZ" sz="1600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(AI) Aplikační identifikátory</a:t>
            </a:r>
          </a:p>
          <a:p>
            <a:endParaRPr lang="cs-CZ" sz="1200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GTIN 1 - Jednotkové balení</a:t>
            </a:r>
          </a:p>
          <a:p>
            <a:r>
              <a:rPr lang="cs-CZ" sz="1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GTIN 2  - Karton</a:t>
            </a:r>
          </a:p>
          <a:p>
            <a:r>
              <a:rPr lang="cs-CZ" sz="1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GTIN 3 – Krabice</a:t>
            </a:r>
          </a:p>
          <a:p>
            <a:r>
              <a:rPr lang="cs-CZ" sz="1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Paleta – Přepravní balení</a:t>
            </a:r>
          </a:p>
          <a:p>
            <a:endParaRPr lang="cs-CZ" sz="1200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UDI-DI</a:t>
            </a:r>
            <a:b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Device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Identifier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 (DI),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i.e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. identity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for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Medical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0F5FA"/>
                </a:highlight>
                <a:latin typeface="arial" panose="020B0604020202020204" pitchFamily="34" charset="0"/>
              </a:rPr>
              <a:t> Device.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Identifikátor zařízení (DI), tj. identifikace zdravotnického prostředku.</a:t>
            </a:r>
          </a:p>
          <a:p>
            <a:pPr algn="l"/>
            <a:b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cs-CZ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UDI-PI</a:t>
            </a:r>
            <a:br>
              <a:rPr lang="cs-CZ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Production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Identifier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(PI),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Production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Identification,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i.e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information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from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time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production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  <a:b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Identifikátor produkce (PI), identifikace z výroby, tj. informace z doby výroby.</a:t>
            </a:r>
            <a:b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 zdravotnických prostředků určených výhradně pro maloobchodní prodejny (např. maloobchod) nemusí být UDI-PI součástí čárového kódu / 2D kódu na obalu.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1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Additional</a:t>
            </a:r>
            <a:r>
              <a:rPr lang="cs-CZ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information</a:t>
            </a:r>
            <a:r>
              <a:rPr lang="cs-CZ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(AI)</a:t>
            </a:r>
            <a:b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cs-CZ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Další (přídavné) informace (AI)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Pomocí standardu GS1 (AI) - aplikačních identifikátorů lze informace o výrobě zadat do datového nosiče, jako např. do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u="sng" dirty="0">
                <a:solidFill>
                  <a:srgbClr val="FC67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GS1-128</a:t>
            </a:r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nebo </a:t>
            </a:r>
            <a:r>
              <a:rPr lang="cs-CZ" b="0" i="1" u="sng" dirty="0">
                <a:solidFill>
                  <a:srgbClr val="FC67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GS1 </a:t>
            </a:r>
            <a:r>
              <a:rPr lang="cs-CZ" b="0" i="1" u="sng" dirty="0" err="1">
                <a:solidFill>
                  <a:srgbClr val="FC67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DataMatrix</a:t>
            </a:r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(17) Datum exspirace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(10) Číslo šarže/číslo šarže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(21) Sériové číslo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(11) Datum výroby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(8012) Verze softwaru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atd.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98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u="sng" dirty="0">
              <a:solidFill>
                <a:srgbClr val="A7346B"/>
              </a:solidFill>
              <a:effectLst/>
              <a:highlight>
                <a:srgbClr val="FFFFFF"/>
              </a:highlight>
              <a:latin typeface="Roboto" panose="02000000000000000000" pitchFamily="2" charset="0"/>
              <a:hlinkClick r:id="rId3"/>
            </a:endParaRPr>
          </a:p>
          <a:p>
            <a:endParaRPr lang="cs-CZ" b="0" i="0" u="sng" dirty="0">
              <a:solidFill>
                <a:srgbClr val="A7346B"/>
              </a:solidFill>
              <a:effectLst/>
              <a:highlight>
                <a:srgbClr val="FFFFFF"/>
              </a:highlight>
              <a:latin typeface="Roboto" panose="02000000000000000000" pitchFamily="2" charset="0"/>
              <a:hlinkClick r:id="rId3"/>
            </a:endParaRPr>
          </a:p>
          <a:p>
            <a:r>
              <a:rPr lang="cs-CZ" b="0" i="0" u="sng" dirty="0">
                <a:solidFill>
                  <a:srgbClr val="A7346B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harmonogram spuštění databáze EUDAMED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074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2369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DA725-C6A1-4F66-BA8A-E1DE65B22482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88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C0966272-777B-40FC-C766-893F76CAD577}"/>
              </a:ext>
            </a:extLst>
          </p:cNvPr>
          <p:cNvSpPr/>
          <p:nvPr userDrawn="1"/>
        </p:nvSpPr>
        <p:spPr>
          <a:xfrm>
            <a:off x="0" y="764988"/>
            <a:ext cx="12188825" cy="5527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ACE1A5-FEB8-4A50-44F7-4136E3C1EC0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630440" y="6322680"/>
            <a:ext cx="1018800" cy="50328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FC5002C-D85D-CB3D-0DA3-CB6344BC84F6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8951400" y="6412860"/>
            <a:ext cx="1371600" cy="32292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2962452-CB03-2CD9-F26C-72DD1AF1C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5" y="6410514"/>
            <a:ext cx="1960976" cy="32761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64CE92C-63E9-DB7F-3464-58FD6BB89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21322" r="109" b="1174"/>
          <a:stretch/>
        </p:blipFill>
        <p:spPr>
          <a:xfrm>
            <a:off x="0" y="764988"/>
            <a:ext cx="12204000" cy="55278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5FDB2F4-9C4B-CB8D-0DF0-E70128A2F34C}"/>
              </a:ext>
            </a:extLst>
          </p:cNvPr>
          <p:cNvSpPr/>
          <p:nvPr userDrawn="1"/>
        </p:nvSpPr>
        <p:spPr>
          <a:xfrm>
            <a:off x="0" y="6240681"/>
            <a:ext cx="2501537" cy="45719"/>
          </a:xfrm>
          <a:prstGeom prst="rect">
            <a:avLst/>
          </a:prstGeom>
          <a:solidFill>
            <a:srgbClr val="D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00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08AB91EF-B5F9-4857-6B16-4F7008B6985A}"/>
              </a:ext>
            </a:extLst>
          </p:cNvPr>
          <p:cNvSpPr/>
          <p:nvPr/>
        </p:nvSpPr>
        <p:spPr>
          <a:xfrm>
            <a:off x="0" y="0"/>
            <a:ext cx="12188825" cy="6292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3" name="Rectangle 3"/>
          <p:cNvSpPr/>
          <p:nvPr/>
        </p:nvSpPr>
        <p:spPr>
          <a:xfrm>
            <a:off x="6652139" y="1615476"/>
            <a:ext cx="4178516" cy="2554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cs-CZ" sz="40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40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SLEDOVÁNÍ ZP POMOCÍ RFID </a:t>
            </a:r>
            <a:br>
              <a:rPr lang="cs-CZ" sz="40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&amp;</a:t>
            </a:r>
            <a:r>
              <a:rPr lang="cs-CZ" sz="40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DATA MATRIX</a:t>
            </a:r>
            <a:endParaRPr lang="cs-CZ" sz="1600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B58C7-20F7-65DC-80AF-848BAC7A0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63" y="738575"/>
            <a:ext cx="2820784" cy="4712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A070E3-D1AD-A0CB-015F-139BCBDB0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" y="750587"/>
            <a:ext cx="7962537" cy="530835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7EABBE-3C51-023D-027A-4AAE3FF096E8}"/>
              </a:ext>
            </a:extLst>
          </p:cNvPr>
          <p:cNvSpPr txBox="1"/>
          <p:nvPr/>
        </p:nvSpPr>
        <p:spPr>
          <a:xfrm>
            <a:off x="3727681" y="5011589"/>
            <a:ext cx="7102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XVIII. mezinárodní kongres STERIL.CZ – Brno 2024</a:t>
            </a:r>
            <a:br>
              <a:rPr lang="cs-CZ" sz="14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14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Brno | </a:t>
            </a:r>
            <a:r>
              <a:rPr lang="cs-CZ" sz="14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4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sz="14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října</a:t>
            </a:r>
            <a:r>
              <a:rPr lang="cs-CZ" sz="14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2024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1BB00CC-ED1E-F4A5-81F4-326EB5F47D01}"/>
              </a:ext>
            </a:extLst>
          </p:cNvPr>
          <p:cNvSpPr/>
          <p:nvPr/>
        </p:nvSpPr>
        <p:spPr>
          <a:xfrm>
            <a:off x="0" y="6247081"/>
            <a:ext cx="2501537" cy="45719"/>
          </a:xfrm>
          <a:prstGeom prst="rect">
            <a:avLst/>
          </a:prstGeom>
          <a:solidFill>
            <a:srgbClr val="D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idx="4294967295"/>
          </p:nvPr>
        </p:nvSpPr>
        <p:spPr>
          <a:xfrm>
            <a:off x="452619" y="777240"/>
            <a:ext cx="11152958" cy="5519058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Jednoznačná identifikace ZP platná po celou dobu životnosti ZP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trike="noStrike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ČIP (TAG) RFID</a:t>
            </a:r>
            <a:r>
              <a:rPr lang="cs-CZ" sz="2200" b="1" strike="noStrike" spc="-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cs-CZ" sz="2200" b="1" u="sng" strike="noStrike" spc="-1" dirty="0">
                <a:solidFill>
                  <a:srgbClr val="FF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adio</a:t>
            </a:r>
            <a:r>
              <a:rPr lang="cs-CZ" sz="22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1" u="sng" strike="noStrike" spc="-1" dirty="0" err="1">
                <a:solidFill>
                  <a:srgbClr val="FF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cs-CZ" sz="2200" b="1" strike="noStrike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requency</a:t>
            </a:r>
            <a:r>
              <a:rPr lang="cs-CZ" sz="22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1" u="sng" strike="noStrike" spc="-1" dirty="0" err="1">
                <a:solidFill>
                  <a:srgbClr val="FF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</a:t>
            </a:r>
            <a:r>
              <a:rPr lang="cs-CZ" sz="2200" b="1" strike="noStrike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entification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= identifikace na principu rádiové frekvence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Bezkontaktní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přenos dat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 přímé viditelnosti</a:t>
            </a: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(vč. uzavřeného sterilizačního kontejneru)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b="1" strike="noStrike" spc="-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 nutné součinnosti</a:t>
            </a:r>
            <a:r>
              <a:rPr lang="cs-CZ" sz="2200" b="1" spc="-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cs-CZ" sz="2200" spc="-1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Životnost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přesahující životnost nástrojů (či jiných značených ZP)</a:t>
            </a:r>
          </a:p>
          <a:p>
            <a:pPr marL="457200" indent="-2286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Lze aplikovat na opticky neznačitelné ZP (kabely, obuv, matrace, …)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Podporuje uložení dalších (meta)dat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Umožňuje hromadné čtení </a:t>
            </a:r>
            <a:r>
              <a:rPr lang="en-US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~100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nástrojů, a to i v uzavřeném </a:t>
            </a:r>
            <a:r>
              <a:rPr lang="en-US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sterilním kontejneru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Umožňuje zjištění polohy ve skladu 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9B7DE1-FF8D-C07F-5A40-BBE053C98F5A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IDENTIFIKACE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idx="4294967295"/>
          </p:nvPr>
        </p:nvSpPr>
        <p:spPr>
          <a:xfrm>
            <a:off x="452619" y="764177"/>
            <a:ext cx="11152958" cy="5525589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Jednoznačná identifikace ZP platná po celou dobu životnosti ZP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facto standard pro obaly a balení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Základ každého skladování 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Velmi levné na výrobu a údržbu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9BE101-BC63-A4DB-8570-D713D4B79A5C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IDENTIFIKACE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DATA MATRIX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F8BED1-11D6-BD0D-BC55-D70A26C3A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93" y="764177"/>
            <a:ext cx="3711031" cy="3664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idx="4294967295"/>
          </p:nvPr>
        </p:nvSpPr>
        <p:spPr>
          <a:xfrm>
            <a:off x="452619" y="770709"/>
            <a:ext cx="11152958" cy="5512525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Schopnost dohledat a doložit kompletní historii všech ZP, </a:t>
            </a:r>
            <a:b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které byly použity u každé jednotlivé operace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NIS 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-&gt; ID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operace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-&gt; “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objednávka ZP“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86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Sterilizační kontejnery 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-&gt;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Přesně identifikovaný obsah 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-&gt; ID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sterilizačních cyklů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Každý jednotlivý ZP 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-&gt;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historie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údržby, servisu,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sterilizačního cyklu a dalších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„událostí“</a:t>
            </a:r>
          </a:p>
          <a:p>
            <a:pPr marL="457200" indent="-2286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„Check-in“ a „check-out“ všeho, co dojede na sál a co z něj vystoupí</a:t>
            </a:r>
            <a:endParaRPr lang="cs-CZ" sz="2200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7E077A2-21F3-9D2E-2D1B-303416067811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EVIDENCE A VYSLEDOVATELNOST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idx="4294967295"/>
          </p:nvPr>
        </p:nvSpPr>
        <p:spPr>
          <a:xfrm>
            <a:off x="452619" y="770709"/>
            <a:ext cx="11152958" cy="5512525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Schopnost dohledat a doložit kompletní historii všech ZP, které byly použity </a:t>
            </a:r>
            <a:b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 každé jednotlivé operace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Nemocnice budou muset podporovat jak sledování přes DATA MATRIX, tak přes RFID</a:t>
            </a:r>
          </a:p>
          <a:p>
            <a:pPr marL="4572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Otázkou je jen to, jaké nástroje pro obojí použijí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24CDE4-CA8A-39FD-69E9-C1DB164D15CE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CO SE STANE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 2 ROKY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idx="4294967295"/>
          </p:nvPr>
        </p:nvSpPr>
        <p:spPr>
          <a:xfrm>
            <a:off x="0" y="-1588"/>
            <a:ext cx="12182475" cy="6846888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Picture 6"/>
          <p:cNvPicPr/>
          <p:nvPr/>
        </p:nvPicPr>
        <p:blipFill>
          <a:blip r:embed="rId2"/>
          <a:stretch/>
        </p:blipFill>
        <p:spPr>
          <a:xfrm>
            <a:off x="1007280" y="1349691"/>
            <a:ext cx="4930920" cy="371268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35" name="Picture 8"/>
          <p:cNvPicPr/>
          <p:nvPr/>
        </p:nvPicPr>
        <p:blipFill>
          <a:blip r:embed="rId3"/>
          <a:stretch/>
        </p:blipFill>
        <p:spPr>
          <a:xfrm>
            <a:off x="6516720" y="1343160"/>
            <a:ext cx="4906080" cy="371268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5AB3F04-D565-7F98-AED0-966BF3651D79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ČIPY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C17724-8066-64CE-B39E-5ED8CDE9DDA6}"/>
              </a:ext>
            </a:extLst>
          </p:cNvPr>
          <p:cNvSpPr txBox="1"/>
          <p:nvPr/>
        </p:nvSpPr>
        <p:spPr>
          <a:xfrm>
            <a:off x="1007279" y="5420251"/>
            <a:ext cx="4930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Tag</a:t>
            </a:r>
            <a:endParaRPr lang="cs-CZ" b="1" dirty="0">
              <a:solidFill>
                <a:srgbClr val="DC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D6760BA-5AB2-E8A0-F9E2-29039AC3086F}"/>
              </a:ext>
            </a:extLst>
          </p:cNvPr>
          <p:cNvSpPr txBox="1"/>
          <p:nvPr/>
        </p:nvSpPr>
        <p:spPr>
          <a:xfrm>
            <a:off x="6516720" y="5414411"/>
            <a:ext cx="4906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Tag</a:t>
            </a:r>
            <a:endParaRPr lang="cs-CZ" b="1" dirty="0">
              <a:solidFill>
                <a:srgbClr val="DC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idx="4294967295"/>
          </p:nvPr>
        </p:nvSpPr>
        <p:spPr>
          <a:xfrm>
            <a:off x="0" y="-1588"/>
            <a:ext cx="12182475" cy="6846888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0" name="Picture 2"/>
          <p:cNvPicPr/>
          <p:nvPr/>
        </p:nvPicPr>
        <p:blipFill>
          <a:blip r:embed="rId3"/>
          <a:stretch/>
        </p:blipFill>
        <p:spPr>
          <a:xfrm>
            <a:off x="913320" y="1505931"/>
            <a:ext cx="4492440" cy="337824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1" name="Picture 4"/>
          <p:cNvPicPr/>
          <p:nvPr/>
        </p:nvPicPr>
        <p:blipFill>
          <a:blip r:embed="rId4"/>
          <a:stretch/>
        </p:blipFill>
        <p:spPr>
          <a:xfrm>
            <a:off x="6772265" y="1486338"/>
            <a:ext cx="4503240" cy="337824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CF2DC0B-7910-6789-AD23-C915EAB23535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ČIPY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587B615-3AB3-6FB2-4099-8927B2EA34EB}"/>
              </a:ext>
            </a:extLst>
          </p:cNvPr>
          <p:cNvSpPr txBox="1"/>
          <p:nvPr/>
        </p:nvSpPr>
        <p:spPr>
          <a:xfrm>
            <a:off x="902520" y="5224311"/>
            <a:ext cx="450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Cable Tag</a:t>
            </a:r>
            <a:endParaRPr lang="cs-CZ" b="1" dirty="0">
              <a:solidFill>
                <a:srgbClr val="DC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1BA6E5-0CC5-5880-64E0-B7F9E90B81FB}"/>
              </a:ext>
            </a:extLst>
          </p:cNvPr>
          <p:cNvSpPr txBox="1"/>
          <p:nvPr/>
        </p:nvSpPr>
        <p:spPr>
          <a:xfrm>
            <a:off x="6772265" y="5218471"/>
            <a:ext cx="450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Tray Tag</a:t>
            </a:r>
            <a:endParaRPr lang="cs-CZ" b="1" dirty="0">
              <a:solidFill>
                <a:srgbClr val="DC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idx="4294967295"/>
          </p:nvPr>
        </p:nvSpPr>
        <p:spPr>
          <a:xfrm>
            <a:off x="0" y="4763"/>
            <a:ext cx="12182475" cy="6846887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7" name="Obrázek 8"/>
          <p:cNvPicPr/>
          <p:nvPr/>
        </p:nvPicPr>
        <p:blipFill rotWithShape="1">
          <a:blip r:embed="rId3"/>
          <a:srcRect l="33077" t="25282" r="44088" b="23793"/>
          <a:stretch/>
        </p:blipFill>
        <p:spPr>
          <a:xfrm>
            <a:off x="7608424" y="1095125"/>
            <a:ext cx="3740400" cy="485820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A50F73-38A4-3668-F8F0-4E38C4CC5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07" y="3743316"/>
            <a:ext cx="3866298" cy="257753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564DC2E-4DDE-3907-284D-6CAAE6F4553E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SETOVÁNÍ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CAC6046-F4B2-79CE-52F4-E177E70CF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81" y="1107135"/>
            <a:ext cx="2700487" cy="30370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EDED3F9-218E-8274-A29B-7A8D2C4423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222">
            <a:off x="-232354" y="3873048"/>
            <a:ext cx="3523672" cy="2349115"/>
          </a:xfrm>
          <a:prstGeom prst="rect">
            <a:avLst/>
          </a:prstGeom>
        </p:spPr>
      </p:pic>
      <p:sp>
        <p:nvSpPr>
          <p:cNvPr id="4" name="Šipka: zahnutá dolů 3">
            <a:extLst>
              <a:ext uri="{FF2B5EF4-FFF2-40B4-BE49-F238E27FC236}">
                <a16:creationId xmlns:a16="http://schemas.microsoft.com/office/drawing/2014/main" id="{5967D21A-F9A0-E2D5-B93B-CAFF07D8BFCE}"/>
              </a:ext>
            </a:extLst>
          </p:cNvPr>
          <p:cNvSpPr/>
          <p:nvPr/>
        </p:nvSpPr>
        <p:spPr>
          <a:xfrm rot="16200000">
            <a:off x="593421" y="3531594"/>
            <a:ext cx="1216152" cy="731520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Šipka: zahnutá doleva 8">
            <a:extLst>
              <a:ext uri="{FF2B5EF4-FFF2-40B4-BE49-F238E27FC236}">
                <a16:creationId xmlns:a16="http://schemas.microsoft.com/office/drawing/2014/main" id="{A1A37B6F-8111-CB29-B5E2-F2E8EA92067B}"/>
              </a:ext>
            </a:extLst>
          </p:cNvPr>
          <p:cNvSpPr/>
          <p:nvPr/>
        </p:nvSpPr>
        <p:spPr>
          <a:xfrm>
            <a:off x="6110280" y="2397288"/>
            <a:ext cx="731520" cy="1216152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idx="4294967295"/>
          </p:nvPr>
        </p:nvSpPr>
        <p:spPr>
          <a:xfrm>
            <a:off x="0" y="4763"/>
            <a:ext cx="12182475" cy="6856412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64CA67-2DD5-FD54-61AA-EF61363C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0" y="1470465"/>
            <a:ext cx="59436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A77D1A7-3629-11AB-FF8D-A863D179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65" y="1606436"/>
            <a:ext cx="44862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AFF0C39-377E-A4D5-4A6D-F5F1A8B3216D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DALŠÍ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KOMPONENTY 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4F95EC-56CD-1DA3-9168-7ACB87AA03AC}"/>
              </a:ext>
            </a:extLst>
          </p:cNvPr>
          <p:cNvSpPr txBox="1"/>
          <p:nvPr/>
        </p:nvSpPr>
        <p:spPr>
          <a:xfrm>
            <a:off x="1626746" y="5387594"/>
            <a:ext cx="304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Handscanner</a:t>
            </a:r>
            <a:endParaRPr lang="cs-CZ" b="1" dirty="0">
              <a:solidFill>
                <a:srgbClr val="DC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73BAAD9-0456-DB5E-9F36-475D8C8240FA}"/>
              </a:ext>
            </a:extLst>
          </p:cNvPr>
          <p:cNvSpPr txBox="1"/>
          <p:nvPr/>
        </p:nvSpPr>
        <p:spPr>
          <a:xfrm>
            <a:off x="7833951" y="5381754"/>
            <a:ext cx="304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Gate</a:t>
            </a:r>
            <a:endParaRPr lang="cs-CZ" b="1" dirty="0">
              <a:solidFill>
                <a:srgbClr val="DC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idx="4294967295"/>
          </p:nvPr>
        </p:nvSpPr>
        <p:spPr>
          <a:xfrm>
            <a:off x="0" y="0"/>
            <a:ext cx="12188825" cy="6846888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Picture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515960" y="971436"/>
            <a:ext cx="3508756" cy="468000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59" name="Picture 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609241" y="971436"/>
            <a:ext cx="3513893" cy="468000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FA8BE7-E9AE-96F8-22D7-A90A6542C7A4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| CHECBOX RFID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 HROMADNÉ ČTENÍ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570F4CE-4053-E865-F766-C6337132613D}"/>
              </a:ext>
            </a:extLst>
          </p:cNvPr>
          <p:cNvSpPr txBox="1"/>
          <p:nvPr/>
        </p:nvSpPr>
        <p:spPr>
          <a:xfrm>
            <a:off x="1515960" y="5766417"/>
            <a:ext cx="350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CheckBox</a:t>
            </a:r>
            <a:endParaRPr lang="cs-CZ" b="1" dirty="0">
              <a:solidFill>
                <a:srgbClr val="DC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A8E606-ADD3-D608-FC44-DE39B70259EA}"/>
              </a:ext>
            </a:extLst>
          </p:cNvPr>
          <p:cNvSpPr txBox="1"/>
          <p:nvPr/>
        </p:nvSpPr>
        <p:spPr>
          <a:xfrm>
            <a:off x="6609241" y="5760577"/>
            <a:ext cx="350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Modul | </a:t>
            </a:r>
            <a:r>
              <a:rPr lang="cs-CZ" sz="18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CheckBox</a:t>
            </a:r>
            <a:endParaRPr lang="cs-CZ" b="1" dirty="0">
              <a:solidFill>
                <a:srgbClr val="DC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5">
            <a:extLst>
              <a:ext uri="{FF2B5EF4-FFF2-40B4-BE49-F238E27FC236}">
                <a16:creationId xmlns:a16="http://schemas.microsoft.com/office/drawing/2014/main" id="{E9CA73F4-9297-D45A-6B63-59E016A4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>
          <a:xfrm>
            <a:off x="-1" y="979832"/>
            <a:ext cx="12188825" cy="58781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51AF3B8-D5B2-AD28-448C-5A8385959C40}"/>
              </a:ext>
            </a:extLst>
          </p:cNvPr>
          <p:cNvSpPr txBox="1"/>
          <p:nvPr/>
        </p:nvSpPr>
        <p:spPr>
          <a:xfrm>
            <a:off x="6594359" y="1005494"/>
            <a:ext cx="5594465" cy="438078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DÍKY MOC</a:t>
            </a:r>
            <a:endParaRPr lang="cs-CZ" sz="3600" strike="noStrike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8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František Trhoň</a:t>
            </a: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+420 </a:t>
            </a:r>
            <a:r>
              <a:rPr lang="cs-CZ" sz="18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602 710 984</a:t>
            </a: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800" b="0" strike="noStrike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frantisek.trhon</a:t>
            </a:r>
            <a:r>
              <a:rPr lang="en-US" sz="18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@fenix.c</a:t>
            </a:r>
            <a:r>
              <a:rPr lang="cs-CZ" sz="18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</a:t>
            </a: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www.fenix.cz</a:t>
            </a:r>
            <a:endParaRPr lang="cs-CZ" sz="1800" b="1" strike="noStrike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1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D60160-E3F1-EBB2-7845-B402E5890F4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630440" y="302913"/>
            <a:ext cx="1018800" cy="503280"/>
          </a:xfrm>
          <a:prstGeom prst="rect">
            <a:avLst/>
          </a:prstGeom>
          <a:ln w="0"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52C54A3-F1D3-5710-9032-1E213759E60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951400" y="393093"/>
            <a:ext cx="1371600" cy="322920"/>
          </a:xfrm>
          <a:prstGeom prst="rect">
            <a:avLst/>
          </a:prstGeom>
          <a:ln w="0"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F40F135-A7A8-E942-6A29-BAFCCBCBA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5" y="390747"/>
            <a:ext cx="1960976" cy="32761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4E61D04-D45A-629A-3269-C12E241E5B2F}"/>
              </a:ext>
            </a:extLst>
          </p:cNvPr>
          <p:cNvSpPr/>
          <p:nvPr/>
        </p:nvSpPr>
        <p:spPr>
          <a:xfrm>
            <a:off x="0" y="982634"/>
            <a:ext cx="2501537" cy="45719"/>
          </a:xfrm>
          <a:prstGeom prst="rect">
            <a:avLst/>
          </a:prstGeom>
          <a:solidFill>
            <a:srgbClr val="D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46CA697-60A8-A375-7B81-F0AA9D6432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44" y="1553423"/>
            <a:ext cx="3403784" cy="3403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idx="4294967295"/>
          </p:nvPr>
        </p:nvSpPr>
        <p:spPr>
          <a:xfrm>
            <a:off x="446858" y="783773"/>
            <a:ext cx="11281569" cy="4271554"/>
          </a:xfrm>
          <a:prstGeom prst="rect">
            <a:avLst/>
          </a:prstGeom>
          <a:noFill/>
          <a:ln w="0">
            <a:noFill/>
          </a:ln>
        </p:spPr>
        <p:txBody>
          <a:bodyPr lIns="90000" anchor="ctr">
            <a:normAutofit/>
          </a:bodyPr>
          <a:lstStyle/>
          <a:p>
            <a:pPr marL="457200" indent="0">
              <a:spcBef>
                <a:spcPts val="1440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Zákonná povinnost poskytovatelů zdravotní péče</a:t>
            </a:r>
            <a:r>
              <a:rPr lang="cs-CZ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 každé operace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lnSpc>
                <a:spcPct val="9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Sledovat a umět doložit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veškeré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použité ZP</a:t>
            </a:r>
          </a:p>
          <a:p>
            <a:pPr marL="457200">
              <a:lnSpc>
                <a:spcPct val="9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Sledovat a umět doložit dodržování předepsaného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servisu a údržby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 každého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jednotlivého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ZP</a:t>
            </a:r>
          </a:p>
          <a:p>
            <a:pPr marL="457200">
              <a:lnSpc>
                <a:spcPct val="9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Sledovat a umět doložit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každého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jednotlivého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ZP</a:t>
            </a:r>
          </a:p>
          <a:p>
            <a:pPr marL="457200">
              <a:lnSpc>
                <a:spcPct val="9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Používat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jednoznačnou identifikaci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ZP platnou po 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celou dobu životnosti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ZP</a:t>
            </a:r>
            <a:endParaRPr lang="cs-CZ" sz="1800" dirty="0"/>
          </a:p>
        </p:txBody>
      </p:sp>
      <p:graphicFrame>
        <p:nvGraphicFramePr>
          <p:cNvPr id="88" name="Tabulka 3"/>
          <p:cNvGraphicFramePr/>
          <p:nvPr>
            <p:extLst>
              <p:ext uri="{D42A27DB-BD31-4B8C-83A1-F6EECF244321}">
                <p14:modId xmlns:p14="http://schemas.microsoft.com/office/powerpoint/2010/main" val="901186481"/>
              </p:ext>
            </p:extLst>
          </p:nvPr>
        </p:nvGraphicFramePr>
        <p:xfrm>
          <a:off x="7251467" y="4967965"/>
          <a:ext cx="4476960" cy="1158240"/>
        </p:xfrm>
        <a:graphic>
          <a:graphicData uri="http://schemas.openxmlformats.org/drawingml/2006/table">
            <a:tbl>
              <a:tblPr/>
              <a:tblGrid>
                <a:gridCol w="447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Nařízení Evropského parlamentu a Rady (EU) 2017/745 </a:t>
                      </a:r>
                      <a:b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ze dne 5. dubna 2017 o zdravotnických prostředcích, změně směrnice 2001/83/ES, nařízení (ES) č. 178/2002 a nařízení (ES) č. 1223/2009 a o zrušení směrnic Rady 90/385/EHS </a:t>
                      </a:r>
                      <a:b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 93/42/EHS (dále jen „MDR“).</a:t>
                      </a:r>
                      <a:endParaRPr lang="en-US" sz="1400" b="0" strike="noStrike" spc="-1" dirty="0">
                        <a:solidFill>
                          <a:srgbClr val="DC0000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A830607-262D-1AC1-42F7-DE47BCF750BC}"/>
              </a:ext>
            </a:extLst>
          </p:cNvPr>
          <p:cNvSpPr/>
          <p:nvPr/>
        </p:nvSpPr>
        <p:spPr>
          <a:xfrm>
            <a:off x="446859" y="4993"/>
            <a:ext cx="11152958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idx="4294967295"/>
          </p:nvPr>
        </p:nvSpPr>
        <p:spPr>
          <a:xfrm>
            <a:off x="452618" y="760994"/>
            <a:ext cx="11275809" cy="4307396"/>
          </a:xfrm>
          <a:prstGeom prst="rect">
            <a:avLst/>
          </a:prstGeom>
          <a:noFill/>
          <a:ln w="0">
            <a:noFill/>
          </a:ln>
        </p:spPr>
        <p:txBody>
          <a:bodyPr lIns="90000" anchor="ctr">
            <a:normAutofit/>
          </a:bodyPr>
          <a:lstStyle/>
          <a:p>
            <a:pPr marL="800100" indent="-3429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ZP třídy </a:t>
            </a:r>
            <a:r>
              <a:rPr lang="cs-CZ" sz="2400" b="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III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od 26. května </a:t>
            </a:r>
            <a:r>
              <a:rPr lang="cs-CZ" sz="2400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2023</a:t>
            </a:r>
          </a:p>
          <a:p>
            <a:pPr marL="800100" indent="-3429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ZP třídy </a:t>
            </a:r>
            <a:r>
              <a:rPr lang="cs-CZ" sz="2400" b="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II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od 26. května </a:t>
            </a:r>
            <a:r>
              <a:rPr lang="cs-CZ" sz="2400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2025</a:t>
            </a:r>
          </a:p>
          <a:p>
            <a:pPr marL="800100" indent="-34290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ZP třídy </a:t>
            </a:r>
            <a:r>
              <a:rPr lang="cs-CZ" sz="2400" b="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od 26. května </a:t>
            </a:r>
            <a:r>
              <a:rPr lang="cs-CZ" sz="2400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2027</a:t>
            </a:r>
          </a:p>
          <a:p>
            <a:pPr marL="457200" indent="0">
              <a:spcBef>
                <a:spcPts val="1440"/>
              </a:spcBef>
              <a:buNone/>
              <a:tabLst>
                <a:tab pos="0" algn="l"/>
              </a:tabLst>
            </a:pP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0">
              <a:spcBef>
                <a:spcPts val="1440"/>
              </a:spcBef>
              <a:buNone/>
              <a:tabLst>
                <a:tab pos="0" algn="l"/>
              </a:tabLst>
            </a:pPr>
            <a:r>
              <a:rPr lang="cs-CZ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(viz článek 123 MDR)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CA755C-DE94-DAAB-8DDF-A81D0840CEA8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|ČASOVÁ OSA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9" name="Tabulka 3">
            <a:extLst>
              <a:ext uri="{FF2B5EF4-FFF2-40B4-BE49-F238E27FC236}">
                <a16:creationId xmlns:a16="http://schemas.microsoft.com/office/drawing/2014/main" id="{77F7B420-8C57-4939-F07B-28AF593D93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844336"/>
              </p:ext>
            </p:extLst>
          </p:nvPr>
        </p:nvGraphicFramePr>
        <p:xfrm>
          <a:off x="7251467" y="4967965"/>
          <a:ext cx="4476960" cy="1158240"/>
        </p:xfrm>
        <a:graphic>
          <a:graphicData uri="http://schemas.openxmlformats.org/drawingml/2006/table">
            <a:tbl>
              <a:tblPr/>
              <a:tblGrid>
                <a:gridCol w="447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Nařízení Evropského parlamentu a Rady (EU) 2017/745 </a:t>
                      </a:r>
                      <a:b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ze dne 5. dubna 2017 o zdravotnických prostředcích, změně směrnice 2001/83/ES, nařízení (ES) č. 178/2002 a nařízení (ES) č. 1223/2009 a o zrušení směrnic Rady 90/385/EHS </a:t>
                      </a:r>
                      <a:b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cs-CZ" sz="1400" b="1" i="1" strike="noStrike" spc="-1" dirty="0">
                          <a:solidFill>
                            <a:srgbClr val="DC0000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 93/42/EHS (dále jen „MDR“).</a:t>
                      </a:r>
                      <a:endParaRPr lang="en-US" sz="1400" b="0" strike="noStrike" spc="-1" dirty="0">
                        <a:solidFill>
                          <a:srgbClr val="DC0000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1070FDA1-C10F-308A-45FF-700D61725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08" y="1789560"/>
            <a:ext cx="2582245" cy="21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idx="4294967295"/>
          </p:nvPr>
        </p:nvSpPr>
        <p:spPr>
          <a:xfrm>
            <a:off x="452619" y="770709"/>
            <a:ext cx="11152958" cy="5525588"/>
          </a:xfrm>
          <a:prstGeom prst="rect">
            <a:avLst/>
          </a:prstGeom>
          <a:noFill/>
          <a:ln w="0">
            <a:noFill/>
          </a:ln>
        </p:spPr>
        <p:txBody>
          <a:bodyPr lIns="90000" anchor="ctr">
            <a:normAutofit/>
          </a:bodyPr>
          <a:lstStyle/>
          <a:p>
            <a:pPr marL="457200"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 vše je nutné sledovat</a:t>
            </a:r>
            <a:r>
              <a:rPr lang="cs-CZ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 evidovat</a:t>
            </a: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1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indent="-342900">
              <a:lnSpc>
                <a:spcPct val="120000"/>
              </a:lnSpc>
              <a:spcBef>
                <a:spcPts val="1001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Chirurgické nástroje</a:t>
            </a:r>
            <a:r>
              <a:rPr lang="en-US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každý nástroj jednotlivě,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ať ve fólii, nebo v kontejneru)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indent="-342900">
              <a:lnSpc>
                <a:spcPct val="120000"/>
              </a:lnSpc>
              <a:spcBef>
                <a:spcPts val="1001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Spotřební materiál</a:t>
            </a:r>
          </a:p>
          <a:p>
            <a:pPr marL="800100" indent="-342900">
              <a:lnSpc>
                <a:spcPct val="120000"/>
              </a:lnSpc>
              <a:spcBef>
                <a:spcPts val="1001"/>
              </a:spcBef>
              <a:buClr>
                <a:schemeClr val="tx1">
                  <a:lumMod val="75000"/>
                  <a:lumOff val="25000"/>
                </a:schemeClr>
              </a:buClr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Příslušenství k přístrojům (koagulace, endoskopy, …)</a:t>
            </a:r>
          </a:p>
          <a:p>
            <a:pPr marL="457200"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Jednoduše "vše, co přijde na sál", je nutné zapisovat / evidovat při každé operaci.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Resterilizovatelný materiál musí mít navíc evidovanou celou svou historii 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(sterilizace, servis atp.).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021EF-5432-137A-B9DA-66A059320326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ROZSAH EVIDENCE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idx="4294967295"/>
          </p:nvPr>
        </p:nvSpPr>
        <p:spPr>
          <a:xfrm>
            <a:off x="452619" y="757646"/>
            <a:ext cx="11152958" cy="5545184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 identifikace není evidence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Aby bylo možné dle MDR evidovat, musí mít vše (na světě) jedinečný kód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Celosvětová shoda na datovém formátu </a:t>
            </a:r>
            <a:r>
              <a:rPr lang="cs-CZ" sz="2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endParaRPr lang="cs-CZ" sz="2200" b="0" strike="noStrike" spc="-1" dirty="0">
              <a:solidFill>
                <a:srgbClr val="DC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200" b="1" u="sng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nique </a:t>
            </a:r>
            <a:r>
              <a:rPr lang="cs-CZ" sz="2200" b="1" u="sng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evice </a:t>
            </a:r>
            <a:r>
              <a:rPr lang="cs-CZ" sz="2200" b="1" u="sng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dentification = jedinečný identifikátor prostředku)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je následně nutné vhodně "přiřadit" nebo "zapsat" na spotřební materiál, nástroje, implantáty apod.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81CAD6-9774-0FAC-F70A-894BA0A4A430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IDENTIFIKACE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idx="4294967295"/>
          </p:nvPr>
        </p:nvSpPr>
        <p:spPr>
          <a:xfrm>
            <a:off x="452619" y="757646"/>
            <a:ext cx="11152958" cy="5519058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Jednoznačná identifikace ZP platná po celou dobu životnosti ZP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MDR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nařizuje, že nosičem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0" strike="noStrike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může být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Data Matrix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nebo RFID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CHIP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Data Matrix Code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(DMC)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něco jako QR kód gravírovaný laserem 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cs-CZ" sz="2200" i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KLS Martin standardně od 1. 6. 2024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nebo vyražený jehličkami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b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při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použití s nástroji narušuje povrch (bodová koroze atp.)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CHIP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 elektronické "zrnko rýže", vhodně upevněné na nástroj.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Upevnění lepením, či jako součást výrobního procesu.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ázek 7" descr="Obsah obrázku text, dopis&#10;&#10;Popis se vygeneroval automaticky.">
            <a:extLst>
              <a:ext uri="{FF2B5EF4-FFF2-40B4-BE49-F238E27FC236}">
                <a16:creationId xmlns:a16="http://schemas.microsoft.com/office/drawing/2014/main" id="{551D4269-BCF9-3F96-2B08-7BF6FE80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068" y="2815791"/>
            <a:ext cx="2858191" cy="2245110"/>
          </a:xfrm>
          <a:prstGeom prst="rect">
            <a:avLst/>
          </a:prstGeom>
        </p:spPr>
      </p:pic>
      <p:pic>
        <p:nvPicPr>
          <p:cNvPr id="9" name="Picture 6" descr="Obsah obrázku interiér, modrá, nádobí&#10;&#10;Popis se vygeneroval automaticky.">
            <a:extLst>
              <a:ext uri="{FF2B5EF4-FFF2-40B4-BE49-F238E27FC236}">
                <a16:creationId xmlns:a16="http://schemas.microsoft.com/office/drawing/2014/main" id="{8D8A54BC-3F68-5FC8-5FC6-998CE4F9DA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23062" y="757646"/>
            <a:ext cx="2864120" cy="2061108"/>
          </a:xfrm>
          <a:prstGeom prst="rect">
            <a:avLst/>
          </a:prstGeom>
          <a:ln w="0"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CCC777C-571C-7274-CFDC-EA59B6CD2873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DATOVÝ NOSIČ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idx="4294967295"/>
          </p:nvPr>
        </p:nvSpPr>
        <p:spPr>
          <a:xfrm>
            <a:off x="452619" y="770709"/>
            <a:ext cx="11152958" cy="5492931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Jednoznačná identifikace ZP platná po celou dobu životnosti ZP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7330" indent="0">
              <a:lnSpc>
                <a:spcPct val="90000"/>
              </a:lnSpc>
              <a:spcBef>
                <a:spcPts val="1440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MDR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výslovně vyžaduje funkčnost jednoznačné identifikace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 celou dobu životnosti ZP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,Sans-Serif"/>
              <a:buChar char="•"/>
              <a:tabLst>
                <a:tab pos="0" algn="l"/>
              </a:tabLst>
            </a:pP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Jde o povinnost na straně uživatelů, nikoliv výrobců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Data Matrix Code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je skvělým řešením pro spotřební materiál, nefunkční 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resterilizovatelné ZP</a:t>
            </a:r>
            <a:r>
              <a:rPr lang="cs-CZ" sz="2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(nečitelné po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max. 40</a:t>
            </a:r>
            <a:r>
              <a:rPr lang="cs-CZ" sz="22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sterilizačních cyklech),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nutné kód hledat na nástroji – velikost!</a:t>
            </a:r>
            <a:endParaRPr lang="cs-CZ" sz="2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RFID CHIP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je skvělým řešením pro chirurgické nástroje,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zbytečně nákladné pro použití s jednorázovým spotřebním materiálem,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čtení je bezkontaktní, může fungovat na velkou vzdálenosti i hromadně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E63642D-04B6-7B3B-8E6D-23B57362FE52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ŽIVOTNOST NOSIČE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Obrázek 7" descr="Obsah obrázku text, dopis&#10;&#10;Popis se vygeneroval automaticky.">
            <a:extLst>
              <a:ext uri="{FF2B5EF4-FFF2-40B4-BE49-F238E27FC236}">
                <a16:creationId xmlns:a16="http://schemas.microsoft.com/office/drawing/2014/main" id="{D3C4D6D3-2B7F-2D29-E737-7F44FE59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068" y="2815791"/>
            <a:ext cx="2858191" cy="2245110"/>
          </a:xfrm>
          <a:prstGeom prst="rect">
            <a:avLst/>
          </a:prstGeom>
        </p:spPr>
      </p:pic>
      <p:pic>
        <p:nvPicPr>
          <p:cNvPr id="11" name="Picture 6" descr="Obsah obrázku interiér, modrá, nádobí&#10;&#10;Popis se vygeneroval automaticky.">
            <a:extLst>
              <a:ext uri="{FF2B5EF4-FFF2-40B4-BE49-F238E27FC236}">
                <a16:creationId xmlns:a16="http://schemas.microsoft.com/office/drawing/2014/main" id="{31EA2B1C-10D0-D93A-6FCA-33E1C7BD0F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323062" y="757646"/>
            <a:ext cx="2864120" cy="206110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935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idx="4294967295"/>
          </p:nvPr>
        </p:nvSpPr>
        <p:spPr>
          <a:xfrm>
            <a:off x="452617" y="770710"/>
            <a:ext cx="11736208" cy="5525588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 na ZP</a:t>
            </a: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 je jeden dlouhý kód, sestavený z písmen a čísel</a:t>
            </a:r>
            <a:endParaRPr lang="cs-CZ" sz="20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Má svou vnitřní strukturu UDI-DI a UDI-PI</a:t>
            </a:r>
            <a:endParaRPr lang="cs-CZ" sz="20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1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UDI-DI (GTIN)</a:t>
            </a:r>
            <a:r>
              <a:rPr lang="cs-CZ" sz="20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popisuje, jaký typ ZP držím v ruce (01)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UDI-PI</a:t>
            </a: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(AI)</a:t>
            </a: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má povinná data, ale může obsahovat i další nepovinná data, dle rozhodnutí výrobce</a:t>
            </a:r>
          </a:p>
          <a:p>
            <a:pPr marL="914400" lvl="1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Povinné: sériové číslo (21), datum výroby (11), datum expirace (17), LOT </a:t>
            </a:r>
            <a:r>
              <a:rPr lang="cs-CZ" sz="20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(10)</a:t>
            </a:r>
          </a:p>
          <a:p>
            <a:pPr marL="914400" lvl="1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Nepovinné: identifikátor pacienta (např. u implantátů), pracoviště, …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 každém ZP je povinné uvést UDI jako celek, minimálně v rozsahu povinných částí DI a PI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Nemocnice musí sledovat každé použití / událost nad každým UDI – určitě nelze řešit formou "papír - tužka"</a:t>
            </a: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493ACD08-5033-EC7A-C43E-03AFA33A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63" y="981062"/>
            <a:ext cx="5199313" cy="203645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15694A8-0634-8AF0-C5F2-B4BD265C6E5F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STRUKTURA </a:t>
            </a: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UDI</a:t>
            </a:r>
            <a:endParaRPr lang="cs-CZ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idx="4294967295"/>
          </p:nvPr>
        </p:nvSpPr>
        <p:spPr>
          <a:xfrm>
            <a:off x="452619" y="757646"/>
            <a:ext cx="11152958" cy="5519058"/>
          </a:xfrm>
          <a:prstGeom prst="rect">
            <a:avLst/>
          </a:prstGeom>
          <a:noFill/>
          <a:ln w="0">
            <a:noFill/>
          </a:ln>
        </p:spPr>
        <p:txBody>
          <a:bodyPr lIns="90000" tIns="45720" rIns="91440" bIns="45720" anchor="ctr">
            <a:norm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Mnoho standardů a datových typů, se kterými se setkáte</a:t>
            </a:r>
            <a:endParaRPr lang="cs-CZ" sz="24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Vydavatelé: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GS1, HIBCC, ...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BASIC UDI-DI (GMN)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– seskupuje ZP do kategorií (např. držáky čepelek jednoho </a:t>
            </a:r>
            <a:b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výrobce budou mít totožné BASIC UDI-DI)</a:t>
            </a:r>
          </a:p>
          <a:p>
            <a:pPr marL="457200" indent="-22987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tabLst>
                <a:tab pos="0" algn="l"/>
              </a:tabLst>
            </a:pPr>
            <a:r>
              <a:rPr lang="cs-CZ" sz="22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EUDAMED </a:t>
            </a:r>
            <a:r>
              <a:rPr lang="cs-CZ" sz="22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 databáze ZP v EU 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727A5A6-55AF-BAF5-7801-142445722ED9}"/>
              </a:ext>
            </a:extLst>
          </p:cNvPr>
          <p:cNvSpPr/>
          <p:nvPr/>
        </p:nvSpPr>
        <p:spPr>
          <a:xfrm>
            <a:off x="452618" y="56753"/>
            <a:ext cx="11152958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ctr">
            <a:spAutoFit/>
          </a:bodyPr>
          <a:lstStyle/>
          <a:p>
            <a:pPr>
              <a:tabLst>
                <a:tab pos="0" algn="l"/>
              </a:tabLst>
            </a:pPr>
            <a:r>
              <a:rPr lang="cs-CZ" sz="3600" spc="-1" dirty="0">
                <a:solidFill>
                  <a:srgbClr val="DC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SMĚRNICE MDR </a:t>
            </a:r>
            <a:r>
              <a:rPr lang="cs-CZ" sz="3600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| DALŠÍ ZKRATKY, ČÍSLA A STANDARDY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1494</Words>
  <Application>Microsoft Office PowerPoint</Application>
  <PresentationFormat>Vlastní</PresentationFormat>
  <Paragraphs>173</Paragraphs>
  <Slides>19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arial</vt:lpstr>
      <vt:lpstr>Arial,Sans-Serif</vt:lpstr>
      <vt:lpstr>Calibri</vt:lpstr>
      <vt:lpstr>Calibri Light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/>
  <dc:description/>
  <cp:lastModifiedBy>František Trhoň</cp:lastModifiedBy>
  <cp:revision>191</cp:revision>
  <cp:lastPrinted>2021-09-02T12:27:04Z</cp:lastPrinted>
  <dcterms:created xsi:type="dcterms:W3CDTF">2021-09-02T07:59:09Z</dcterms:created>
  <dcterms:modified xsi:type="dcterms:W3CDTF">2024-09-29T17:19:19Z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21</vt:i4>
  </property>
</Properties>
</file>